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sldIdLst>
    <p:sldId id="256" r:id="rId2"/>
    <p:sldId id="271" r:id="rId3"/>
    <p:sldId id="272" r:id="rId4"/>
    <p:sldId id="274" r:id="rId5"/>
    <p:sldId id="273" r:id="rId6"/>
    <p:sldId id="258" r:id="rId7"/>
    <p:sldId id="259" r:id="rId8"/>
    <p:sldId id="261" r:id="rId9"/>
    <p:sldId id="260" r:id="rId10"/>
    <p:sldId id="262" r:id="rId11"/>
    <p:sldId id="269" r:id="rId12"/>
    <p:sldId id="266" r:id="rId13"/>
    <p:sldId id="267" r:id="rId14"/>
    <p:sldId id="264"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62" autoAdjust="0"/>
  </p:normalViewPr>
  <p:slideViewPr>
    <p:cSldViewPr>
      <p:cViewPr varScale="1">
        <p:scale>
          <a:sx n="99" d="100"/>
          <a:sy n="99" d="100"/>
        </p:scale>
        <p:origin x="163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9E57C29B-844F-42DD-81C5-0DF21D4BF8C9}" type="datetimeFigureOut">
              <a:rPr lang="en-US" smtClean="0"/>
              <a:t>9/8/2017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E7FE2AD-8960-4495-9519-1397FB67C7E2}" type="slidenum">
              <a:rPr lang="en-US" smtClean="0"/>
              <a:t>‹#›</a:t>
            </a:fld>
            <a:endParaRPr lang="en-US"/>
          </a:p>
        </p:txBody>
      </p:sp>
    </p:spTree>
    <p:extLst>
      <p:ext uri="{BB962C8B-B14F-4D97-AF65-F5344CB8AC3E}">
        <p14:creationId xmlns:p14="http://schemas.microsoft.com/office/powerpoint/2010/main" val="1675376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Every</a:t>
            </a:r>
            <a:r>
              <a:rPr lang="en-US" baseline="0" dirty="0" smtClean="0"/>
              <a:t> school should receive pre-id labels. Students that don’t have pre-id labels should be tested separately because the pre-administration time will be different. </a:t>
            </a:r>
            <a:r>
              <a:rPr lang="en-US" baseline="0" smtClean="0"/>
              <a:t>Unless you have students with no labels stay after testing to complete the required information on the answer sheet. </a:t>
            </a:r>
            <a:endParaRPr lang="en-US" smtClean="0"/>
          </a:p>
          <a:p>
            <a:endParaRPr lang="en-US"/>
          </a:p>
        </p:txBody>
      </p:sp>
      <p:sp>
        <p:nvSpPr>
          <p:cNvPr id="4" name="Slide Number Placeholder 3"/>
          <p:cNvSpPr>
            <a:spLocks noGrp="1"/>
          </p:cNvSpPr>
          <p:nvPr>
            <p:ph type="sldNum" sz="quarter" idx="10"/>
          </p:nvPr>
        </p:nvSpPr>
        <p:spPr/>
        <p:txBody>
          <a:bodyPr/>
          <a:lstStyle/>
          <a:p>
            <a:fld id="{8E7FE2AD-8960-4495-9519-1397FB67C7E2}" type="slidenum">
              <a:rPr lang="en-US" smtClean="0"/>
              <a:t>5</a:t>
            </a:fld>
            <a:endParaRPr lang="en-US"/>
          </a:p>
        </p:txBody>
      </p:sp>
    </p:spTree>
    <p:extLst>
      <p:ext uri="{BB962C8B-B14F-4D97-AF65-F5344CB8AC3E}">
        <p14:creationId xmlns:p14="http://schemas.microsoft.com/office/powerpoint/2010/main" val="532393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C0556D-7DDA-40DB-926F-17C89FC0FC06}" type="datetimeFigureOut">
              <a:rPr lang="en-US" smtClean="0"/>
              <a:pPr/>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458EB3-4FD3-4EA2-A59C-6D4BBA5DE4BC}" type="slidenum">
              <a:rPr lang="en-US" smtClean="0"/>
              <a:pPr/>
              <a:t>‹#›</a:t>
            </a:fld>
            <a:endParaRPr lang="en-US" dirty="0"/>
          </a:p>
        </p:txBody>
      </p:sp>
    </p:spTree>
    <p:extLst>
      <p:ext uri="{BB962C8B-B14F-4D97-AF65-F5344CB8AC3E}">
        <p14:creationId xmlns:p14="http://schemas.microsoft.com/office/powerpoint/2010/main" val="1144444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C0556D-7DDA-40DB-926F-17C89FC0FC06}" type="datetimeFigureOut">
              <a:rPr lang="en-US" smtClean="0"/>
              <a:pPr/>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458EB3-4FD3-4EA2-A59C-6D4BBA5DE4BC}" type="slidenum">
              <a:rPr lang="en-US" smtClean="0"/>
              <a:pPr/>
              <a:t>‹#›</a:t>
            </a:fld>
            <a:endParaRPr lang="en-US" dirty="0"/>
          </a:p>
        </p:txBody>
      </p:sp>
    </p:spTree>
    <p:extLst>
      <p:ext uri="{BB962C8B-B14F-4D97-AF65-F5344CB8AC3E}">
        <p14:creationId xmlns:p14="http://schemas.microsoft.com/office/powerpoint/2010/main" val="257575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C0556D-7DDA-40DB-926F-17C89FC0FC06}" type="datetimeFigureOut">
              <a:rPr lang="en-US" smtClean="0"/>
              <a:pPr/>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458EB3-4FD3-4EA2-A59C-6D4BBA5DE4BC}" type="slidenum">
              <a:rPr lang="en-US" smtClean="0"/>
              <a:pPr/>
              <a:t>‹#›</a:t>
            </a:fld>
            <a:endParaRPr lang="en-US" dirty="0"/>
          </a:p>
        </p:txBody>
      </p:sp>
    </p:spTree>
    <p:extLst>
      <p:ext uri="{BB962C8B-B14F-4D97-AF65-F5344CB8AC3E}">
        <p14:creationId xmlns:p14="http://schemas.microsoft.com/office/powerpoint/2010/main" val="117719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C0556D-7DDA-40DB-926F-17C89FC0FC06}" type="datetimeFigureOut">
              <a:rPr lang="en-US" smtClean="0"/>
              <a:pPr/>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458EB3-4FD3-4EA2-A59C-6D4BBA5DE4BC}" type="slidenum">
              <a:rPr lang="en-US" smtClean="0"/>
              <a:pPr/>
              <a:t>‹#›</a:t>
            </a:fld>
            <a:endParaRPr lang="en-US" dirty="0"/>
          </a:p>
        </p:txBody>
      </p:sp>
    </p:spTree>
    <p:extLst>
      <p:ext uri="{BB962C8B-B14F-4D97-AF65-F5344CB8AC3E}">
        <p14:creationId xmlns:p14="http://schemas.microsoft.com/office/powerpoint/2010/main" val="321459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C0556D-7DDA-40DB-926F-17C89FC0FC06}" type="datetimeFigureOut">
              <a:rPr lang="en-US" smtClean="0"/>
              <a:pPr/>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458EB3-4FD3-4EA2-A59C-6D4BBA5DE4BC}" type="slidenum">
              <a:rPr lang="en-US" smtClean="0"/>
              <a:pPr/>
              <a:t>‹#›</a:t>
            </a:fld>
            <a:endParaRPr lang="en-US" dirty="0"/>
          </a:p>
        </p:txBody>
      </p:sp>
    </p:spTree>
    <p:extLst>
      <p:ext uri="{BB962C8B-B14F-4D97-AF65-F5344CB8AC3E}">
        <p14:creationId xmlns:p14="http://schemas.microsoft.com/office/powerpoint/2010/main" val="49621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C0556D-7DDA-40DB-926F-17C89FC0FC06}" type="datetimeFigureOut">
              <a:rPr lang="en-US" smtClean="0"/>
              <a:pPr/>
              <a:t>9/8/2017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458EB3-4FD3-4EA2-A59C-6D4BBA5DE4BC}" type="slidenum">
              <a:rPr lang="en-US" smtClean="0"/>
              <a:pPr/>
              <a:t>‹#›</a:t>
            </a:fld>
            <a:endParaRPr lang="en-US" dirty="0"/>
          </a:p>
        </p:txBody>
      </p:sp>
    </p:spTree>
    <p:extLst>
      <p:ext uri="{BB962C8B-B14F-4D97-AF65-F5344CB8AC3E}">
        <p14:creationId xmlns:p14="http://schemas.microsoft.com/office/powerpoint/2010/main" val="327255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C0556D-7DDA-40DB-926F-17C89FC0FC06}" type="datetimeFigureOut">
              <a:rPr lang="en-US" smtClean="0"/>
              <a:pPr/>
              <a:t>9/8/2017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458EB3-4FD3-4EA2-A59C-6D4BBA5DE4BC}" type="slidenum">
              <a:rPr lang="en-US" smtClean="0"/>
              <a:pPr/>
              <a:t>‹#›</a:t>
            </a:fld>
            <a:endParaRPr lang="en-US" dirty="0"/>
          </a:p>
        </p:txBody>
      </p:sp>
    </p:spTree>
    <p:extLst>
      <p:ext uri="{BB962C8B-B14F-4D97-AF65-F5344CB8AC3E}">
        <p14:creationId xmlns:p14="http://schemas.microsoft.com/office/powerpoint/2010/main" val="848573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C0556D-7DDA-40DB-926F-17C89FC0FC06}" type="datetimeFigureOut">
              <a:rPr lang="en-US" smtClean="0"/>
              <a:pPr/>
              <a:t>9/8/2017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458EB3-4FD3-4EA2-A59C-6D4BBA5DE4BC}" type="slidenum">
              <a:rPr lang="en-US" smtClean="0"/>
              <a:pPr/>
              <a:t>‹#›</a:t>
            </a:fld>
            <a:endParaRPr lang="en-US" dirty="0"/>
          </a:p>
        </p:txBody>
      </p:sp>
    </p:spTree>
    <p:extLst>
      <p:ext uri="{BB962C8B-B14F-4D97-AF65-F5344CB8AC3E}">
        <p14:creationId xmlns:p14="http://schemas.microsoft.com/office/powerpoint/2010/main" val="1321349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0556D-7DDA-40DB-926F-17C89FC0FC06}" type="datetimeFigureOut">
              <a:rPr lang="en-US" smtClean="0"/>
              <a:pPr/>
              <a:t>9/8/2017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A458EB3-4FD3-4EA2-A59C-6D4BBA5DE4BC}" type="slidenum">
              <a:rPr lang="en-US" smtClean="0"/>
              <a:pPr/>
              <a:t>‹#›</a:t>
            </a:fld>
            <a:endParaRPr lang="en-US" dirty="0"/>
          </a:p>
        </p:txBody>
      </p:sp>
    </p:spTree>
    <p:extLst>
      <p:ext uri="{BB962C8B-B14F-4D97-AF65-F5344CB8AC3E}">
        <p14:creationId xmlns:p14="http://schemas.microsoft.com/office/powerpoint/2010/main" val="2009733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C0556D-7DDA-40DB-926F-17C89FC0FC06}" type="datetimeFigureOut">
              <a:rPr lang="en-US" smtClean="0"/>
              <a:pPr/>
              <a:t>9/8/2017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458EB3-4FD3-4EA2-A59C-6D4BBA5DE4BC}" type="slidenum">
              <a:rPr lang="en-US" smtClean="0"/>
              <a:pPr/>
              <a:t>‹#›</a:t>
            </a:fld>
            <a:endParaRPr lang="en-US" dirty="0"/>
          </a:p>
        </p:txBody>
      </p:sp>
    </p:spTree>
    <p:extLst>
      <p:ext uri="{BB962C8B-B14F-4D97-AF65-F5344CB8AC3E}">
        <p14:creationId xmlns:p14="http://schemas.microsoft.com/office/powerpoint/2010/main" val="3076502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C0556D-7DDA-40DB-926F-17C89FC0FC06}" type="datetimeFigureOut">
              <a:rPr lang="en-US" smtClean="0"/>
              <a:pPr/>
              <a:t>9/8/2017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458EB3-4FD3-4EA2-A59C-6D4BBA5DE4BC}" type="slidenum">
              <a:rPr lang="en-US" smtClean="0"/>
              <a:pPr/>
              <a:t>‹#›</a:t>
            </a:fld>
            <a:endParaRPr lang="en-US" dirty="0"/>
          </a:p>
        </p:txBody>
      </p:sp>
    </p:spTree>
    <p:extLst>
      <p:ext uri="{BB962C8B-B14F-4D97-AF65-F5344CB8AC3E}">
        <p14:creationId xmlns:p14="http://schemas.microsoft.com/office/powerpoint/2010/main" val="3755945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0556D-7DDA-40DB-926F-17C89FC0FC06}" type="datetimeFigureOut">
              <a:rPr lang="en-US" smtClean="0"/>
              <a:pPr/>
              <a:t>9/8/2017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58EB3-4FD3-4EA2-A59C-6D4BBA5DE4BC}" type="slidenum">
              <a:rPr lang="en-US" smtClean="0"/>
              <a:pPr/>
              <a:t>‹#›</a:t>
            </a:fld>
            <a:endParaRPr lang="en-US" dirty="0"/>
          </a:p>
        </p:txBody>
      </p:sp>
    </p:spTree>
    <p:extLst>
      <p:ext uri="{BB962C8B-B14F-4D97-AF65-F5344CB8AC3E}">
        <p14:creationId xmlns:p14="http://schemas.microsoft.com/office/powerpoint/2010/main" val="136219575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14400"/>
            <a:ext cx="7772400" cy="1470025"/>
          </a:xfrm>
        </p:spPr>
        <p:txBody>
          <a:bodyPr>
            <a:normAutofit fontScale="90000"/>
          </a:bodyPr>
          <a:lstStyle/>
          <a:p>
            <a:pPr algn="l"/>
            <a:r>
              <a:rPr lang="en-US" sz="6600" dirty="0" smtClean="0">
                <a:solidFill>
                  <a:schemeClr val="accent1">
                    <a:lumMod val="75000"/>
                  </a:schemeClr>
                </a:solidFill>
              </a:rPr>
              <a:t>SAT School Day</a:t>
            </a:r>
            <a:r>
              <a:rPr lang="en-US" sz="6600" dirty="0">
                <a:solidFill>
                  <a:schemeClr val="accent1">
                    <a:lumMod val="75000"/>
                  </a:schemeClr>
                </a:solidFill>
              </a:rPr>
              <a:t/>
            </a:r>
            <a:br>
              <a:rPr lang="en-US" sz="6600" dirty="0">
                <a:solidFill>
                  <a:schemeClr val="accent1">
                    <a:lumMod val="75000"/>
                  </a:schemeClr>
                </a:solidFill>
              </a:rPr>
            </a:br>
            <a:r>
              <a:rPr lang="en-US" sz="4900" dirty="0" smtClean="0">
                <a:solidFill>
                  <a:schemeClr val="accent1">
                    <a:lumMod val="75000"/>
                  </a:schemeClr>
                </a:solidFill>
              </a:rPr>
              <a:t>PROCTOR TRAINING</a:t>
            </a:r>
            <a:endParaRPr lang="en-US" sz="4900" dirty="0">
              <a:solidFill>
                <a:schemeClr val="accent1">
                  <a:lumMod val="75000"/>
                </a:schemeClr>
              </a:solidFill>
            </a:endParaRPr>
          </a:p>
        </p:txBody>
      </p:sp>
      <p:sp>
        <p:nvSpPr>
          <p:cNvPr id="3" name="Subtitle 2"/>
          <p:cNvSpPr>
            <a:spLocks noGrp="1"/>
          </p:cNvSpPr>
          <p:nvPr>
            <p:ph type="subTitle" idx="1"/>
          </p:nvPr>
        </p:nvSpPr>
        <p:spPr>
          <a:xfrm>
            <a:off x="304800" y="3048000"/>
            <a:ext cx="6400800" cy="1752600"/>
          </a:xfrm>
        </p:spPr>
        <p:txBody>
          <a:bodyPr/>
          <a:lstStyle/>
          <a:p>
            <a:pPr algn="l"/>
            <a:r>
              <a:rPr lang="en-US" dirty="0" smtClean="0">
                <a:solidFill>
                  <a:schemeClr val="bg2">
                    <a:lumMod val="50000"/>
                  </a:schemeClr>
                </a:solidFill>
              </a:rPr>
              <a:t>SAT SUITE OF ASSESSMENTS</a:t>
            </a:r>
          </a:p>
          <a:p>
            <a:pPr algn="l"/>
            <a:r>
              <a:rPr lang="en-US" b="1" i="1" dirty="0" smtClean="0">
                <a:solidFill>
                  <a:schemeClr val="bg2">
                    <a:lumMod val="50000"/>
                  </a:schemeClr>
                </a:solidFill>
              </a:rPr>
              <a:t>CONNECT TO COLLEGE</a:t>
            </a:r>
            <a:endParaRPr lang="en-US" b="1" i="1" dirty="0">
              <a:solidFill>
                <a:schemeClr val="bg2">
                  <a:lumMod val="50000"/>
                </a:schemeClr>
              </a:solidFill>
            </a:endParaRPr>
          </a:p>
        </p:txBody>
      </p:sp>
      <p:pic>
        <p:nvPicPr>
          <p:cNvPr id="1026" name="Picture 2" descr="logo_tr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257300"/>
            <a:ext cx="1363697"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b="1" dirty="0" smtClean="0">
                <a:solidFill>
                  <a:schemeClr val="accent1">
                    <a:lumMod val="60000"/>
                    <a:lumOff val="40000"/>
                  </a:schemeClr>
                </a:solidFill>
              </a:rPr>
              <a:t>Timing</a:t>
            </a:r>
            <a:endParaRPr lang="en-US" sz="3200" b="1" dirty="0">
              <a:solidFill>
                <a:schemeClr val="accent2">
                  <a:lumMod val="60000"/>
                  <a:lumOff val="40000"/>
                </a:schemeClr>
              </a:solidFill>
            </a:endParaRPr>
          </a:p>
        </p:txBody>
      </p:sp>
      <p:sp>
        <p:nvSpPr>
          <p:cNvPr id="3" name="Content Placeholder 2"/>
          <p:cNvSpPr>
            <a:spLocks noGrp="1"/>
          </p:cNvSpPr>
          <p:nvPr>
            <p:ph idx="1"/>
          </p:nvPr>
        </p:nvSpPr>
        <p:spPr>
          <a:xfrm>
            <a:off x="381000" y="1219200"/>
            <a:ext cx="8458200" cy="5257800"/>
          </a:xfrm>
        </p:spPr>
        <p:txBody>
          <a:bodyPr>
            <a:normAutofit/>
          </a:bodyPr>
          <a:lstStyle/>
          <a:p>
            <a:r>
              <a:rPr lang="en-US" sz="2500" dirty="0" smtClean="0"/>
              <a:t>Students must be given the entire amount of time.</a:t>
            </a:r>
          </a:p>
          <a:p>
            <a:r>
              <a:rPr lang="en-US" sz="2500" dirty="0" smtClean="0"/>
              <a:t>Students cannot move on to the next SAT section, even if they stop work before time is called.</a:t>
            </a:r>
          </a:p>
          <a:p>
            <a:r>
              <a:rPr lang="en-US" sz="2500" dirty="0" smtClean="0"/>
              <a:t>Announce the remaining time at regular intervals.</a:t>
            </a:r>
          </a:p>
          <a:p>
            <a:r>
              <a:rPr lang="en-US" sz="2500" dirty="0" smtClean="0"/>
              <a:t>Announce the time when five minutes remain before the end of each test section.</a:t>
            </a:r>
          </a:p>
          <a:p>
            <a:r>
              <a:rPr lang="en-US" sz="2500" dirty="0" smtClean="0"/>
              <a:t>Immediately inform the test supervisor of any timing irregularities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3200" b="1" dirty="0" smtClean="0">
                <a:solidFill>
                  <a:schemeClr val="accent1">
                    <a:lumMod val="60000"/>
                    <a:lumOff val="40000"/>
                  </a:schemeClr>
                </a:solidFill>
              </a:rPr>
              <a:t>Breaks</a:t>
            </a:r>
            <a:endParaRPr lang="en-US" sz="3200" dirty="0">
              <a:solidFill>
                <a:schemeClr val="accent3">
                  <a:lumMod val="60000"/>
                  <a:lumOff val="40000"/>
                </a:schemeClr>
              </a:solidFill>
            </a:endParaRPr>
          </a:p>
        </p:txBody>
      </p:sp>
      <p:sp>
        <p:nvSpPr>
          <p:cNvPr id="3" name="Content Placeholder 2"/>
          <p:cNvSpPr>
            <a:spLocks noGrp="1"/>
          </p:cNvSpPr>
          <p:nvPr>
            <p:ph idx="1"/>
          </p:nvPr>
        </p:nvSpPr>
        <p:spPr>
          <a:xfrm>
            <a:off x="457200" y="914400"/>
            <a:ext cx="8229600" cy="5394960"/>
          </a:xfrm>
        </p:spPr>
        <p:txBody>
          <a:bodyPr>
            <a:normAutofit/>
          </a:bodyPr>
          <a:lstStyle/>
          <a:p>
            <a:pPr marL="594360" lvl="1" indent="-457200">
              <a:buClr>
                <a:schemeClr val="tx1">
                  <a:shade val="95000"/>
                </a:schemeClr>
              </a:buClr>
              <a:buSzPct val="65000"/>
              <a:buFont typeface="Arial" panose="020B0604020202020204" pitchFamily="34" charset="0"/>
              <a:buChar char="•"/>
            </a:pPr>
            <a:r>
              <a:rPr lang="en-US" sz="2400" dirty="0" smtClean="0"/>
              <a:t>Allow breaks as instructed in the scripts.</a:t>
            </a:r>
          </a:p>
          <a:p>
            <a:pPr marL="594360" lvl="1" indent="-457200">
              <a:buClr>
                <a:schemeClr val="tx1">
                  <a:shade val="95000"/>
                </a:schemeClr>
              </a:buClr>
              <a:buSzPct val="65000"/>
              <a:buFont typeface="Arial" panose="020B0604020202020204" pitchFamily="34" charset="0"/>
              <a:buChar char="•"/>
            </a:pPr>
            <a:r>
              <a:rPr lang="en-US" sz="2400" dirty="0" smtClean="0"/>
              <a:t>Students may eat snacks in designated areas during five-minute breaks. </a:t>
            </a:r>
          </a:p>
          <a:p>
            <a:pPr marL="594360" lvl="1" indent="-457200">
              <a:buClr>
                <a:schemeClr val="tx1">
                  <a:shade val="95000"/>
                </a:schemeClr>
              </a:buClr>
              <a:buSzPct val="65000"/>
              <a:buFont typeface="Arial" panose="020B0604020202020204" pitchFamily="34" charset="0"/>
              <a:buChar char="•"/>
            </a:pPr>
            <a:r>
              <a:rPr lang="en-US" sz="2400" dirty="0" smtClean="0"/>
              <a:t>Make sure that the testing room is always attended.</a:t>
            </a:r>
          </a:p>
          <a:p>
            <a:pPr marL="594360" lvl="1" indent="-457200">
              <a:buClr>
                <a:schemeClr val="tx1">
                  <a:shade val="95000"/>
                </a:schemeClr>
              </a:buClr>
              <a:buSzPct val="65000"/>
              <a:buFont typeface="Arial" panose="020B0604020202020204" pitchFamily="34" charset="0"/>
              <a:buChar char="•"/>
            </a:pPr>
            <a:r>
              <a:rPr lang="en-US" sz="2400" dirty="0" smtClean="0"/>
              <a:t>Make sure that no test materials are removed from the room.</a:t>
            </a:r>
          </a:p>
          <a:p>
            <a:pPr marL="594360" lvl="1" indent="-457200">
              <a:buClr>
                <a:schemeClr val="tx1">
                  <a:shade val="95000"/>
                </a:schemeClr>
              </a:buClr>
              <a:buSzPct val="65000"/>
              <a:buFont typeface="Arial" panose="020B0604020202020204" pitchFamily="34" charset="0"/>
              <a:buChar char="•"/>
            </a:pPr>
            <a:r>
              <a:rPr lang="en-US" sz="2400" dirty="0" smtClean="0"/>
              <a:t>Allow only one student at a time to take an unscheduled break, and inform the student that no extra time will be allowed for the break.</a:t>
            </a:r>
          </a:p>
          <a:p>
            <a:pPr marL="594360" lvl="1" indent="-457200">
              <a:buClr>
                <a:schemeClr val="tx1">
                  <a:shade val="95000"/>
                </a:schemeClr>
              </a:buClr>
              <a:buSzPct val="65000"/>
              <a:buFont typeface="Arial" panose="020B0604020202020204" pitchFamily="34" charset="0"/>
              <a:buChar char="•"/>
            </a:pPr>
            <a:r>
              <a:rPr lang="en-US" sz="2400" dirty="0" smtClean="0"/>
              <a:t>Collect the test book and answer sheet before the student leaves the room.  Make sure the test book is the actual test book and not a substitute.  Fan the book to make sure no pages have been removed.</a:t>
            </a:r>
          </a:p>
          <a:p>
            <a:pPr marL="548640" lvl="1" indent="-411480">
              <a:buClr>
                <a:schemeClr val="tx1">
                  <a:shade val="95000"/>
                </a:schemeClr>
              </a:buClr>
              <a:buSzPct val="65000"/>
              <a:buFont typeface="Wingdings 2"/>
              <a:buChar char=""/>
            </a:pPr>
            <a:endParaRPr lang="en-US" sz="2600"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sz="3200" b="1" dirty="0" smtClean="0">
                <a:solidFill>
                  <a:schemeClr val="accent1">
                    <a:lumMod val="60000"/>
                    <a:lumOff val="40000"/>
                  </a:schemeClr>
                </a:solidFill>
              </a:rPr>
              <a:t>Monitoring Test </a:t>
            </a:r>
            <a:endParaRPr lang="en-US" sz="3200" dirty="0">
              <a:solidFill>
                <a:schemeClr val="accent2">
                  <a:lumMod val="60000"/>
                  <a:lumOff val="40000"/>
                </a:schemeClr>
              </a:solidFill>
            </a:endParaRPr>
          </a:p>
        </p:txBody>
      </p:sp>
      <p:sp>
        <p:nvSpPr>
          <p:cNvPr id="3" name="Content Placeholder 2"/>
          <p:cNvSpPr>
            <a:spLocks noGrp="1"/>
          </p:cNvSpPr>
          <p:nvPr>
            <p:ph idx="1"/>
          </p:nvPr>
        </p:nvSpPr>
        <p:spPr>
          <a:xfrm>
            <a:off x="266700" y="990600"/>
            <a:ext cx="8610600" cy="5029200"/>
          </a:xfrm>
        </p:spPr>
        <p:txBody>
          <a:bodyPr>
            <a:noAutofit/>
          </a:bodyPr>
          <a:lstStyle/>
          <a:p>
            <a:r>
              <a:rPr lang="en-US" sz="2100" dirty="0" smtClean="0"/>
              <a:t>Remain alert and vigilant at all times during testing.</a:t>
            </a:r>
          </a:p>
          <a:p>
            <a:r>
              <a:rPr lang="en-US" sz="2100" dirty="0" smtClean="0"/>
              <a:t>Do not engage in activities that are not related to testing (such as talking on a cell phone, using a computer, or grading papers).</a:t>
            </a:r>
          </a:p>
          <a:p>
            <a:r>
              <a:rPr lang="en-US" sz="2100" dirty="0" smtClean="0"/>
              <a:t>Follow the scripts to ensure that students are aware of testing policies.</a:t>
            </a:r>
          </a:p>
          <a:p>
            <a:r>
              <a:rPr lang="en-US" sz="2100" dirty="0" smtClean="0"/>
              <a:t>Ensure that at least one staff member is in the testing room at all times.</a:t>
            </a:r>
          </a:p>
          <a:p>
            <a:r>
              <a:rPr lang="en-US" sz="2100" dirty="0" smtClean="0"/>
              <a:t>Constantly monitor test materials; do not leave them unattended with students under any circumstances.</a:t>
            </a:r>
          </a:p>
          <a:p>
            <a:r>
              <a:rPr lang="en-US" sz="2100" dirty="0" smtClean="0"/>
              <a:t>Students may do scratch work in their test books only; do not give them scratch paper unless they are pre-approved for such an aid.</a:t>
            </a:r>
          </a:p>
          <a:p>
            <a:r>
              <a:rPr lang="en-US" sz="2100" dirty="0" smtClean="0"/>
              <a:t>Watch for roaming eyes.  Some test-takers may try to copy from a neighbor.</a:t>
            </a:r>
          </a:p>
          <a:p>
            <a:r>
              <a:rPr lang="en-US" sz="2100" dirty="0" smtClean="0"/>
              <a:t>Watch for signals.  Test-takers may signal across a room by using their hands, tapping their feet, using different colored pencils, and so 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200" b="1" dirty="0" smtClean="0">
                <a:solidFill>
                  <a:schemeClr val="accent1">
                    <a:lumMod val="60000"/>
                    <a:lumOff val="40000"/>
                  </a:schemeClr>
                </a:solidFill>
              </a:rPr>
              <a:t>Monitoring Equipment Use</a:t>
            </a:r>
            <a:endParaRPr lang="en-US" sz="3200" dirty="0">
              <a:solidFill>
                <a:schemeClr val="accent2">
                  <a:lumMod val="60000"/>
                  <a:lumOff val="40000"/>
                </a:schemeClr>
              </a:solidFill>
            </a:endParaRPr>
          </a:p>
        </p:txBody>
      </p:sp>
      <p:sp>
        <p:nvSpPr>
          <p:cNvPr id="3" name="Content Placeholder 2"/>
          <p:cNvSpPr>
            <a:spLocks noGrp="1"/>
          </p:cNvSpPr>
          <p:nvPr>
            <p:ph idx="1"/>
          </p:nvPr>
        </p:nvSpPr>
        <p:spPr>
          <a:xfrm>
            <a:off x="304800" y="914400"/>
            <a:ext cx="8610600" cy="5715000"/>
          </a:xfrm>
        </p:spPr>
        <p:txBody>
          <a:bodyPr>
            <a:normAutofit fontScale="70000" lnSpcReduction="20000"/>
          </a:bodyPr>
          <a:lstStyle/>
          <a:p>
            <a:r>
              <a:rPr lang="en-US" dirty="0" smtClean="0"/>
              <a:t>If you have any suspicion of a device being used to communicate test information or gain an unfair advantage, you are entitled to confiscate pagers, cell phones, and handheld computers.</a:t>
            </a:r>
          </a:p>
          <a:p>
            <a:r>
              <a:rPr lang="en-US" dirty="0" smtClean="0"/>
              <a:t>Students must power off any prohibited devices and store them away while in the testing room.  The following are prohibited:</a:t>
            </a:r>
          </a:p>
          <a:p>
            <a:pPr lvl="1"/>
            <a:r>
              <a:rPr lang="en-US" sz="2600" dirty="0" smtClean="0"/>
              <a:t>laptop or tablet computers</a:t>
            </a:r>
          </a:p>
          <a:p>
            <a:pPr lvl="1"/>
            <a:r>
              <a:rPr lang="en-US" sz="2600" dirty="0" smtClean="0"/>
              <a:t>smartphones</a:t>
            </a:r>
          </a:p>
          <a:p>
            <a:pPr lvl="1"/>
            <a:r>
              <a:rPr lang="en-US" sz="2600" dirty="0" smtClean="0"/>
              <a:t>any device that: has a QWERTY-style keyboard, requires an electrical outlet, makes any kind of noise (except as allowed for accommodations), uses a paper tape, or uses a pen or stylus input device</a:t>
            </a:r>
          </a:p>
          <a:p>
            <a:r>
              <a:rPr lang="en-US" dirty="0" smtClean="0"/>
              <a:t>Calculators are not required.  Monitor the use of approved calculators:</a:t>
            </a:r>
          </a:p>
          <a:p>
            <a:pPr lvl="1"/>
            <a:r>
              <a:rPr lang="en-US" sz="2600" dirty="0" smtClean="0"/>
              <a:t>Scientific calculators are permitted.</a:t>
            </a:r>
          </a:p>
          <a:p>
            <a:pPr lvl="1"/>
            <a:r>
              <a:rPr lang="en-US" sz="2600" dirty="0" smtClean="0"/>
              <a:t>Four-function calculators are permitted, but not recommended.</a:t>
            </a:r>
          </a:p>
          <a:p>
            <a:pPr lvl="1"/>
            <a:r>
              <a:rPr lang="en-US" sz="2600" dirty="0" smtClean="0"/>
              <a:t>Only certain graphing calculators are allowed.  Refer to page v of the supervisor’s manual for the complete list.</a:t>
            </a:r>
          </a:p>
          <a:p>
            <a:pPr lvl="1"/>
            <a:r>
              <a:rPr lang="en-US" sz="2600" dirty="0" smtClean="0"/>
              <a:t>Watch for calculators with large displays or displays raised in any manner that makes them visible to nearby test-takers (move students using these to the rear of the testing room).</a:t>
            </a:r>
          </a:p>
          <a:p>
            <a:pPr lvl="1"/>
            <a:r>
              <a:rPr lang="en-US" sz="2600" dirty="0" smtClean="0"/>
              <a:t>Only battery-operated, hand-held equipment can be used for testing.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57"/>
            <a:ext cx="8229600" cy="685800"/>
          </a:xfrm>
        </p:spPr>
        <p:txBody>
          <a:bodyPr>
            <a:normAutofit/>
          </a:bodyPr>
          <a:lstStyle/>
          <a:p>
            <a:r>
              <a:rPr lang="en-US" sz="3200" b="1" dirty="0" smtClean="0">
                <a:solidFill>
                  <a:schemeClr val="accent1">
                    <a:lumMod val="60000"/>
                    <a:lumOff val="40000"/>
                  </a:schemeClr>
                </a:solidFill>
              </a:rPr>
              <a:t>Maintaining Security</a:t>
            </a:r>
            <a:endParaRPr lang="en-US" sz="3200" b="1" dirty="0">
              <a:solidFill>
                <a:schemeClr val="accent6">
                  <a:lumMod val="60000"/>
                  <a:lumOff val="40000"/>
                </a:schemeClr>
              </a:solidFill>
            </a:endParaRPr>
          </a:p>
        </p:txBody>
      </p:sp>
      <p:sp>
        <p:nvSpPr>
          <p:cNvPr id="3" name="Content Placeholder 2"/>
          <p:cNvSpPr>
            <a:spLocks noGrp="1"/>
          </p:cNvSpPr>
          <p:nvPr>
            <p:ph idx="1"/>
          </p:nvPr>
        </p:nvSpPr>
        <p:spPr>
          <a:xfrm>
            <a:off x="304800" y="914400"/>
            <a:ext cx="8534400" cy="5715000"/>
          </a:xfrm>
        </p:spPr>
        <p:txBody>
          <a:bodyPr>
            <a:normAutofit fontScale="92500" lnSpcReduction="10000"/>
          </a:bodyPr>
          <a:lstStyle/>
          <a:p>
            <a:r>
              <a:rPr lang="en-US" sz="2700" dirty="0" smtClean="0"/>
              <a:t>Complete the seating chart on side 2 of the Testing Room Materials Report, showing the serial number of the test book distributed to each seat.</a:t>
            </a:r>
          </a:p>
          <a:p>
            <a:r>
              <a:rPr lang="en-US" sz="2700" dirty="0" smtClean="0"/>
              <a:t>If a test book is missing:</a:t>
            </a:r>
          </a:p>
          <a:p>
            <a:pPr lvl="1"/>
            <a:r>
              <a:rPr lang="en-US" sz="2500" dirty="0" smtClean="0"/>
              <a:t>determine its serial number and notify the test center supervisor (they will need to call TAS if it is not found)  </a:t>
            </a:r>
          </a:p>
          <a:p>
            <a:pPr lvl="1"/>
            <a:r>
              <a:rPr lang="en-US" sz="2500" dirty="0" smtClean="0"/>
              <a:t>no one may leave the room until it is located</a:t>
            </a:r>
          </a:p>
          <a:p>
            <a:pPr lvl="1"/>
            <a:r>
              <a:rPr lang="en-US" sz="2500" dirty="0" smtClean="0"/>
              <a:t>search the room before testing or between sessions</a:t>
            </a:r>
          </a:p>
          <a:p>
            <a:r>
              <a:rPr lang="en-US" sz="2700" dirty="0" smtClean="0"/>
              <a:t>If you need to report an irregularity, contact your test center supervisor.</a:t>
            </a:r>
          </a:p>
          <a:p>
            <a:r>
              <a:rPr lang="en-US" sz="2700" dirty="0" smtClean="0"/>
              <a:t>Immediately report significant problems or events that interfere with specific testing procedures or that compromise test security.</a:t>
            </a:r>
          </a:p>
          <a:p>
            <a:r>
              <a:rPr lang="en-US" sz="2700" dirty="0" smtClean="0"/>
              <a:t>If the Irregularity Chart indicates to call TAS or OTI, report the situation to your test center supervisor immediately.</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1">
                    <a:lumMod val="60000"/>
                    <a:lumOff val="40000"/>
                  </a:schemeClr>
                </a:solidFill>
              </a:rPr>
              <a:t>Logistics and Purpose</a:t>
            </a:r>
            <a:endParaRPr lang="en-US" sz="3200" b="1" dirty="0"/>
          </a:p>
        </p:txBody>
      </p:sp>
      <p:sp>
        <p:nvSpPr>
          <p:cNvPr id="3" name="Content Placeholder 2"/>
          <p:cNvSpPr>
            <a:spLocks noGrp="1"/>
          </p:cNvSpPr>
          <p:nvPr>
            <p:ph idx="1"/>
          </p:nvPr>
        </p:nvSpPr>
        <p:spPr/>
        <p:txBody>
          <a:bodyPr>
            <a:normAutofit/>
          </a:bodyPr>
          <a:lstStyle/>
          <a:p>
            <a:pPr>
              <a:buFont typeface="Wingdings" pitchFamily="2" charset="2"/>
              <a:buChar char="§"/>
            </a:pPr>
            <a:r>
              <a:rPr lang="en-US" dirty="0" smtClean="0"/>
              <a:t>Date: Wednesday, October 11</a:t>
            </a:r>
            <a:r>
              <a:rPr lang="en-US" baseline="30000" dirty="0" smtClean="0"/>
              <a:t>th</a:t>
            </a:r>
            <a:r>
              <a:rPr lang="en-US" dirty="0" smtClean="0"/>
              <a:t>, 2017 </a:t>
            </a:r>
          </a:p>
          <a:p>
            <a:pPr>
              <a:buFont typeface="Wingdings" pitchFamily="2" charset="2"/>
              <a:buChar char="§"/>
            </a:pPr>
            <a:r>
              <a:rPr lang="en-US" dirty="0" smtClean="0"/>
              <a:t> Time: _______________</a:t>
            </a:r>
          </a:p>
          <a:p>
            <a:pPr>
              <a:buFont typeface="Wingdings" pitchFamily="2" charset="2"/>
              <a:buChar char="§"/>
            </a:pPr>
            <a:r>
              <a:rPr lang="en-US" dirty="0" smtClean="0"/>
              <a:t>  Who: All grade 12 students</a:t>
            </a:r>
          </a:p>
          <a:p>
            <a:pPr>
              <a:buFont typeface="Wingdings" pitchFamily="2" charset="2"/>
              <a:buChar char="§"/>
            </a:pPr>
            <a:r>
              <a:rPr lang="en-US" dirty="0" smtClean="0"/>
              <a:t>Purpose: </a:t>
            </a:r>
          </a:p>
          <a:p>
            <a:pPr lvl="1">
              <a:buFont typeface="Wingdings" pitchFamily="2" charset="2"/>
              <a:buChar char="Ø"/>
            </a:pPr>
            <a:r>
              <a:rPr lang="en-US" dirty="0" smtClean="0"/>
              <a:t>  Encourages college enrollment and participation</a:t>
            </a:r>
          </a:p>
          <a:p>
            <a:pPr lvl="1">
              <a:buFont typeface="Wingdings" pitchFamily="2" charset="2"/>
              <a:buChar char="Ø"/>
            </a:pPr>
            <a:r>
              <a:rPr lang="en-US" dirty="0" smtClean="0"/>
              <a:t>  Connects Students to Scholarship opportunities</a:t>
            </a:r>
          </a:p>
          <a:p>
            <a:pPr lvl="1">
              <a:buFont typeface="Wingdings" pitchFamily="2" charset="2"/>
              <a:buChar char="Ø"/>
            </a:pPr>
            <a:r>
              <a:rPr lang="en-US" dirty="0" smtClean="0"/>
              <a:t>  Increases access to AP and college credit</a:t>
            </a:r>
          </a:p>
          <a:p>
            <a:pPr lvl="1">
              <a:buFont typeface="Wingdings" pitchFamily="2" charset="2"/>
              <a:buChar char="Ø"/>
            </a:pPr>
            <a:r>
              <a:rPr lang="en-US" dirty="0" smtClean="0"/>
              <a:t>  Improves teaching and learning</a:t>
            </a:r>
          </a:p>
        </p:txBody>
      </p:sp>
    </p:spTree>
    <p:extLst>
      <p:ext uri="{BB962C8B-B14F-4D97-AF65-F5344CB8AC3E}">
        <p14:creationId xmlns:p14="http://schemas.microsoft.com/office/powerpoint/2010/main" val="1794558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600" b="1" dirty="0" smtClean="0">
                <a:solidFill>
                  <a:schemeClr val="accent1">
                    <a:lumMod val="60000"/>
                    <a:lumOff val="40000"/>
                  </a:schemeClr>
                </a:solidFill>
              </a:rPr>
              <a:t>What’s Changed?</a:t>
            </a:r>
            <a:endParaRPr lang="en-US" sz="3600" b="1" dirty="0"/>
          </a:p>
        </p:txBody>
      </p:sp>
      <p:sp>
        <p:nvSpPr>
          <p:cNvPr id="3" name="Content Placeholder 2"/>
          <p:cNvSpPr>
            <a:spLocks noGrp="1"/>
          </p:cNvSpPr>
          <p:nvPr>
            <p:ph idx="1"/>
          </p:nvPr>
        </p:nvSpPr>
        <p:spPr>
          <a:xfrm>
            <a:off x="381000" y="1219200"/>
            <a:ext cx="8229600" cy="4876800"/>
          </a:xfrm>
        </p:spPr>
        <p:txBody>
          <a:bodyPr>
            <a:normAutofit fontScale="92500" lnSpcReduction="10000"/>
          </a:bodyPr>
          <a:lstStyle/>
          <a:p>
            <a:pPr marL="0" indent="0">
              <a:buNone/>
            </a:pPr>
            <a:r>
              <a:rPr lang="en-US" sz="2400" dirty="0" smtClean="0"/>
              <a:t>Please read this page for important information on what has changed:</a:t>
            </a:r>
            <a:endParaRPr lang="en-US" sz="2400" dirty="0"/>
          </a:p>
          <a:p>
            <a:r>
              <a:rPr lang="en-US" sz="2400" dirty="0" smtClean="0"/>
              <a:t>Admission tickets are no longer issued</a:t>
            </a:r>
          </a:p>
          <a:p>
            <a:r>
              <a:rPr lang="en-US" sz="2400" dirty="0" smtClean="0"/>
              <a:t>The answer sheets have changed</a:t>
            </a:r>
          </a:p>
          <a:p>
            <a:pPr lvl="1"/>
            <a:r>
              <a:rPr lang="en-US" sz="2000" dirty="0" smtClean="0"/>
              <a:t>Students will answer questions about themselves, their high school experiences, and their college plans on the answer sheet. This eliminates the need for a separate questionnaire form.</a:t>
            </a:r>
          </a:p>
          <a:p>
            <a:pPr lvl="1"/>
            <a:r>
              <a:rPr lang="en-US" sz="2000" dirty="0" smtClean="0"/>
              <a:t>Can also mark where they wan to send their scores directly on the answer sheet</a:t>
            </a:r>
          </a:p>
          <a:p>
            <a:r>
              <a:rPr lang="en-US" sz="2400" dirty="0" smtClean="0"/>
              <a:t>All forms reference the six digit school (AI) code. Test Center codes are no longer used</a:t>
            </a:r>
          </a:p>
          <a:p>
            <a:r>
              <a:rPr lang="en-US" sz="2400" dirty="0" smtClean="0"/>
              <a:t>Students approved to test with certain accommodations will no longer test using pink test books. (see Testing materials Distribution Chart on page 5) to determine which students will test with what book and what manual applies to their testing.</a:t>
            </a:r>
          </a:p>
        </p:txBody>
      </p:sp>
      <p:sp>
        <p:nvSpPr>
          <p:cNvPr id="4" name="TextBox 3"/>
          <p:cNvSpPr txBox="1"/>
          <p:nvPr/>
        </p:nvSpPr>
        <p:spPr>
          <a:xfrm>
            <a:off x="6629400" y="661472"/>
            <a:ext cx="2133600" cy="307777"/>
          </a:xfrm>
          <a:prstGeom prst="rect">
            <a:avLst/>
          </a:prstGeom>
          <a:noFill/>
          <a:ln>
            <a:solidFill>
              <a:schemeClr val="tx1"/>
            </a:solidFill>
          </a:ln>
        </p:spPr>
        <p:txBody>
          <a:bodyPr wrap="square" rtlCol="0">
            <a:spAutoFit/>
          </a:bodyPr>
          <a:lstStyle/>
          <a:p>
            <a:r>
              <a:rPr lang="en-US" sz="1400" dirty="0" smtClean="0"/>
              <a:t>Pg. 1 in Supervisor Manual</a:t>
            </a:r>
            <a:endParaRPr lang="en-US" sz="1400" dirty="0"/>
          </a:p>
        </p:txBody>
      </p:sp>
    </p:spTree>
    <p:extLst>
      <p:ext uri="{BB962C8B-B14F-4D97-AF65-F5344CB8AC3E}">
        <p14:creationId xmlns:p14="http://schemas.microsoft.com/office/powerpoint/2010/main" val="2142168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4000" b="1" dirty="0" smtClean="0">
                <a:solidFill>
                  <a:schemeClr val="accent1">
                    <a:lumMod val="60000"/>
                    <a:lumOff val="40000"/>
                  </a:schemeClr>
                </a:solidFill>
              </a:rPr>
              <a:t>SAT School Day Manuals</a:t>
            </a:r>
            <a:endParaRPr lang="en-US" sz="4000" dirty="0"/>
          </a:p>
        </p:txBody>
      </p:sp>
      <p:pic>
        <p:nvPicPr>
          <p:cNvPr id="5" name="Picture 4"/>
          <p:cNvPicPr/>
          <p:nvPr/>
        </p:nvPicPr>
        <p:blipFill rotWithShape="1">
          <a:blip r:embed="rId2"/>
          <a:srcRect l="17255" t="11843" r="65776" b="23082"/>
          <a:stretch/>
        </p:blipFill>
        <p:spPr bwMode="auto">
          <a:xfrm>
            <a:off x="2771419" y="1041559"/>
            <a:ext cx="1663948" cy="2436978"/>
          </a:xfrm>
          <a:prstGeom prst="rect">
            <a:avLst/>
          </a:prstGeom>
          <a:ln w="15875">
            <a:solidFill>
              <a:schemeClr val="tx1"/>
            </a:solidFill>
          </a:ln>
          <a:extLst>
            <a:ext uri="{53640926-AAD7-44D8-BBD7-CCE9431645EC}">
              <a14:shadowObscured xmlns:a14="http://schemas.microsoft.com/office/drawing/2010/main"/>
            </a:ext>
          </a:extLst>
        </p:spPr>
      </p:pic>
      <p:sp>
        <p:nvSpPr>
          <p:cNvPr id="9" name="TextBox 8"/>
          <p:cNvSpPr txBox="1"/>
          <p:nvPr/>
        </p:nvSpPr>
        <p:spPr>
          <a:xfrm>
            <a:off x="2658862" y="3840033"/>
            <a:ext cx="2066098" cy="2554545"/>
          </a:xfrm>
          <a:prstGeom prst="rect">
            <a:avLst/>
          </a:prstGeom>
          <a:noFill/>
        </p:spPr>
        <p:txBody>
          <a:bodyPr wrap="square" rtlCol="0">
            <a:spAutoFit/>
          </a:bodyPr>
          <a:lstStyle/>
          <a:p>
            <a:r>
              <a:rPr lang="en-US" sz="1600" b="1" dirty="0"/>
              <a:t>Look inside for:</a:t>
            </a:r>
          </a:p>
          <a:p>
            <a:pPr marL="285750" indent="-285750">
              <a:buFont typeface="Arial" panose="020B0604020202020204" pitchFamily="34" charset="0"/>
              <a:buChar char="•"/>
            </a:pPr>
            <a:r>
              <a:rPr lang="en-US" sz="1600" dirty="0" smtClean="0"/>
              <a:t>Administration </a:t>
            </a:r>
            <a:r>
              <a:rPr lang="en-US" sz="1600" dirty="0"/>
              <a:t>Setup and Management:</a:t>
            </a:r>
          </a:p>
          <a:p>
            <a:pPr marL="285750" indent="-285750">
              <a:buFont typeface="Arial" panose="020B0604020202020204" pitchFamily="34" charset="0"/>
              <a:buChar char="•"/>
            </a:pPr>
            <a:r>
              <a:rPr lang="en-US" sz="1600" dirty="0" smtClean="0"/>
              <a:t>Security </a:t>
            </a:r>
            <a:r>
              <a:rPr lang="en-US" sz="1600" dirty="0"/>
              <a:t>Reminders</a:t>
            </a:r>
          </a:p>
          <a:p>
            <a:pPr marL="285750" indent="-285750">
              <a:buFont typeface="Arial" panose="020B0604020202020204" pitchFamily="34" charset="0"/>
              <a:buChar char="•"/>
            </a:pPr>
            <a:r>
              <a:rPr lang="en-US" sz="1600" dirty="0"/>
              <a:t>Staff and Facility Requirements</a:t>
            </a:r>
          </a:p>
          <a:p>
            <a:pPr marL="285750" indent="-285750">
              <a:buFont typeface="Arial" panose="020B0604020202020204" pitchFamily="34" charset="0"/>
              <a:buChar char="•"/>
            </a:pPr>
            <a:r>
              <a:rPr lang="en-US" sz="1600" dirty="0" smtClean="0"/>
              <a:t>Receiving </a:t>
            </a:r>
            <a:r>
              <a:rPr lang="en-US" sz="1600" dirty="0"/>
              <a:t>and Returning Materials</a:t>
            </a:r>
          </a:p>
        </p:txBody>
      </p:sp>
      <p:sp>
        <p:nvSpPr>
          <p:cNvPr id="11" name="Rectangle 10"/>
          <p:cNvSpPr/>
          <p:nvPr/>
        </p:nvSpPr>
        <p:spPr>
          <a:xfrm>
            <a:off x="5098827" y="3840033"/>
            <a:ext cx="1835373" cy="1815882"/>
          </a:xfrm>
          <a:prstGeom prst="rect">
            <a:avLst/>
          </a:prstGeom>
        </p:spPr>
        <p:txBody>
          <a:bodyPr wrap="square">
            <a:spAutoFit/>
          </a:bodyPr>
          <a:lstStyle/>
          <a:p>
            <a:r>
              <a:rPr lang="en-US" sz="1600" b="1" dirty="0"/>
              <a:t>Look inside for</a:t>
            </a:r>
            <a:r>
              <a:rPr lang="en-US" sz="1600" b="1" dirty="0" smtClean="0"/>
              <a:t>:</a:t>
            </a:r>
          </a:p>
          <a:p>
            <a:pPr marL="285750" indent="-285750">
              <a:buFont typeface="Arial" panose="020B0604020202020204" pitchFamily="34" charset="0"/>
              <a:buChar char="•"/>
            </a:pPr>
            <a:r>
              <a:rPr lang="en-US" sz="1600" dirty="0" smtClean="0"/>
              <a:t>Security Requirements</a:t>
            </a:r>
          </a:p>
          <a:p>
            <a:pPr marL="285750" indent="-285750">
              <a:buFont typeface="Arial" panose="020B0604020202020204" pitchFamily="34" charset="0"/>
              <a:buChar char="•"/>
            </a:pPr>
            <a:r>
              <a:rPr lang="en-US" sz="1600" dirty="0" smtClean="0"/>
              <a:t>Testing Room Procedures</a:t>
            </a:r>
          </a:p>
          <a:p>
            <a:pPr marL="285750" indent="-285750">
              <a:buFont typeface="Arial" panose="020B0604020202020204" pitchFamily="34" charset="0"/>
              <a:buChar char="•"/>
            </a:pPr>
            <a:r>
              <a:rPr lang="en-US" sz="1600" dirty="0" smtClean="0"/>
              <a:t>Standard Test Day Scripts</a:t>
            </a:r>
            <a:endParaRPr lang="en-US" sz="1600" dirty="0"/>
          </a:p>
        </p:txBody>
      </p:sp>
      <p:pic>
        <p:nvPicPr>
          <p:cNvPr id="12" name="Picture 11"/>
          <p:cNvPicPr/>
          <p:nvPr/>
        </p:nvPicPr>
        <p:blipFill rotWithShape="1">
          <a:blip r:embed="rId3"/>
          <a:srcRect l="16566" t="13620" r="67055" b="21843"/>
          <a:stretch/>
        </p:blipFill>
        <p:spPr bwMode="auto">
          <a:xfrm>
            <a:off x="5098827" y="1058177"/>
            <a:ext cx="1759249" cy="2431965"/>
          </a:xfrm>
          <a:prstGeom prst="rect">
            <a:avLst/>
          </a:prstGeom>
          <a:ln w="15875">
            <a:solidFill>
              <a:schemeClr val="tx1"/>
            </a:solidFill>
          </a:ln>
          <a:extLst>
            <a:ext uri="{53640926-AAD7-44D8-BBD7-CCE9431645EC}">
              <a14:shadowObscured xmlns:a14="http://schemas.microsoft.com/office/drawing/2010/main"/>
            </a:ext>
          </a:extLst>
        </p:spPr>
      </p:pic>
      <p:pic>
        <p:nvPicPr>
          <p:cNvPr id="13" name="Picture 12"/>
          <p:cNvPicPr/>
          <p:nvPr/>
        </p:nvPicPr>
        <p:blipFill rotWithShape="1">
          <a:blip r:embed="rId4"/>
          <a:srcRect l="16769" t="13918" r="67442" b="21004"/>
          <a:stretch/>
        </p:blipFill>
        <p:spPr bwMode="auto">
          <a:xfrm>
            <a:off x="7162800" y="1034916"/>
            <a:ext cx="1600200" cy="2438608"/>
          </a:xfrm>
          <a:prstGeom prst="rect">
            <a:avLst/>
          </a:prstGeom>
          <a:ln w="15875">
            <a:solidFill>
              <a:schemeClr val="tx1"/>
            </a:solidFill>
          </a:ln>
          <a:extLst>
            <a:ext uri="{53640926-AAD7-44D8-BBD7-CCE9431645EC}">
              <a14:shadowObscured xmlns:a14="http://schemas.microsoft.com/office/drawing/2010/main"/>
            </a:ext>
          </a:extLst>
        </p:spPr>
      </p:pic>
      <p:sp>
        <p:nvSpPr>
          <p:cNvPr id="3" name="Rectangle 2"/>
          <p:cNvSpPr/>
          <p:nvPr/>
        </p:nvSpPr>
        <p:spPr>
          <a:xfrm>
            <a:off x="6991190" y="3840033"/>
            <a:ext cx="1924210" cy="2308324"/>
          </a:xfrm>
          <a:prstGeom prst="rect">
            <a:avLst/>
          </a:prstGeom>
        </p:spPr>
        <p:txBody>
          <a:bodyPr wrap="square">
            <a:spAutoFit/>
          </a:bodyPr>
          <a:lstStyle/>
          <a:p>
            <a:r>
              <a:rPr lang="en-US" sz="1600" b="1" dirty="0"/>
              <a:t>Look inside for:</a:t>
            </a:r>
          </a:p>
          <a:p>
            <a:pPr marL="285750" indent="-285750">
              <a:buFont typeface="Arial" panose="020B0604020202020204" pitchFamily="34" charset="0"/>
              <a:buChar char="•"/>
            </a:pPr>
            <a:r>
              <a:rPr lang="en-US" sz="1600" dirty="0"/>
              <a:t>Security Requirements</a:t>
            </a:r>
          </a:p>
          <a:p>
            <a:pPr marL="285750" indent="-285750">
              <a:buFont typeface="Arial" panose="020B0604020202020204" pitchFamily="34" charset="0"/>
              <a:buChar char="•"/>
            </a:pPr>
            <a:r>
              <a:rPr lang="en-US" sz="1600" dirty="0" smtClean="0"/>
              <a:t>Accommodated Testing </a:t>
            </a:r>
            <a:r>
              <a:rPr lang="en-US" sz="1600" dirty="0"/>
              <a:t>Room Procedures</a:t>
            </a:r>
          </a:p>
          <a:p>
            <a:pPr marL="285750" indent="-285750">
              <a:buFont typeface="Arial" panose="020B0604020202020204" pitchFamily="34" charset="0"/>
              <a:buChar char="•"/>
            </a:pPr>
            <a:r>
              <a:rPr lang="en-US" sz="1600" dirty="0" smtClean="0"/>
              <a:t>Accommodated Standard </a:t>
            </a:r>
            <a:r>
              <a:rPr lang="en-US" sz="1600" dirty="0"/>
              <a:t>Test Day Scripts</a:t>
            </a:r>
          </a:p>
        </p:txBody>
      </p:sp>
      <p:pic>
        <p:nvPicPr>
          <p:cNvPr id="14" name="Picture 13"/>
          <p:cNvPicPr/>
          <p:nvPr/>
        </p:nvPicPr>
        <p:blipFill rotWithShape="1">
          <a:blip r:embed="rId5"/>
          <a:srcRect l="29913" t="16904" r="45834" b="27446"/>
          <a:stretch/>
        </p:blipFill>
        <p:spPr bwMode="auto">
          <a:xfrm>
            <a:off x="466321" y="1034916"/>
            <a:ext cx="1819679" cy="2546484"/>
          </a:xfrm>
          <a:prstGeom prst="rect">
            <a:avLst/>
          </a:prstGeom>
          <a:ln w="12700">
            <a:solidFill>
              <a:schemeClr val="tx1">
                <a:alpha val="98000"/>
              </a:schemeClr>
            </a:solidFill>
          </a:ln>
          <a:extLst>
            <a:ext uri="{53640926-AAD7-44D8-BBD7-CCE9431645EC}">
              <a14:shadowObscured xmlns:a14="http://schemas.microsoft.com/office/drawing/2010/main"/>
            </a:ext>
          </a:extLst>
        </p:spPr>
      </p:pic>
      <p:sp>
        <p:nvSpPr>
          <p:cNvPr id="15" name="TextBox 14"/>
          <p:cNvSpPr txBox="1"/>
          <p:nvPr/>
        </p:nvSpPr>
        <p:spPr>
          <a:xfrm>
            <a:off x="492698" y="3840033"/>
            <a:ext cx="2066098" cy="1569660"/>
          </a:xfrm>
          <a:prstGeom prst="rect">
            <a:avLst/>
          </a:prstGeom>
          <a:noFill/>
        </p:spPr>
        <p:txBody>
          <a:bodyPr wrap="square" rtlCol="0">
            <a:spAutoFit/>
          </a:bodyPr>
          <a:lstStyle/>
          <a:p>
            <a:r>
              <a:rPr lang="en-US" sz="1600" b="1" dirty="0"/>
              <a:t>Look inside for</a:t>
            </a:r>
            <a:r>
              <a:rPr lang="en-US" sz="1600" b="1" dirty="0" smtClean="0"/>
              <a:t>:</a:t>
            </a:r>
          </a:p>
          <a:p>
            <a:pPr marL="285750" indent="-285750">
              <a:buFont typeface="Arial" panose="020B0604020202020204" pitchFamily="34" charset="0"/>
              <a:buChar char="•"/>
            </a:pPr>
            <a:r>
              <a:rPr lang="en-US" sz="1600" dirty="0" smtClean="0"/>
              <a:t>How to conduct a pre-administration session</a:t>
            </a:r>
          </a:p>
          <a:p>
            <a:pPr marL="285750" indent="-285750">
              <a:buFont typeface="Arial" panose="020B0604020202020204" pitchFamily="34" charset="0"/>
              <a:buChar char="•"/>
            </a:pPr>
            <a:r>
              <a:rPr lang="en-US" sz="1600" dirty="0" smtClean="0"/>
              <a:t>Script for leading </a:t>
            </a:r>
            <a:r>
              <a:rPr lang="en-US" sz="1600" dirty="0" smtClean="0"/>
              <a:t>pre-administration</a:t>
            </a:r>
            <a:endParaRPr lang="en-US" sz="1600" dirty="0"/>
          </a:p>
        </p:txBody>
      </p:sp>
    </p:spTree>
    <p:extLst>
      <p:ext uri="{BB962C8B-B14F-4D97-AF65-F5344CB8AC3E}">
        <p14:creationId xmlns:p14="http://schemas.microsoft.com/office/powerpoint/2010/main" val="3892638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dirty="0" smtClean="0">
                <a:solidFill>
                  <a:schemeClr val="accent2">
                    <a:lumMod val="60000"/>
                    <a:lumOff val="40000"/>
                  </a:schemeClr>
                </a:solidFill>
              </a:rPr>
              <a:t>What’s on Test &amp; Time Breakdown:</a:t>
            </a:r>
            <a:endParaRPr lang="en-US" sz="3200" b="1" dirty="0"/>
          </a:p>
        </p:txBody>
      </p:sp>
      <p:sp>
        <p:nvSpPr>
          <p:cNvPr id="3" name="Content Placeholder 2"/>
          <p:cNvSpPr>
            <a:spLocks noGrp="1"/>
          </p:cNvSpPr>
          <p:nvPr>
            <p:ph idx="1"/>
          </p:nvPr>
        </p:nvSpPr>
        <p:spPr>
          <a:xfrm>
            <a:off x="304800" y="1143000"/>
            <a:ext cx="8229600" cy="5334000"/>
          </a:xfrm>
        </p:spPr>
        <p:txBody>
          <a:bodyPr>
            <a:normAutofit fontScale="32500" lnSpcReduction="20000"/>
          </a:bodyPr>
          <a:lstStyle/>
          <a:p>
            <a:r>
              <a:rPr lang="en-US" sz="5000" dirty="0" smtClean="0"/>
              <a:t>Pre Administration Activities – 35/40 minutes</a:t>
            </a:r>
          </a:p>
          <a:p>
            <a:endParaRPr lang="en-US" sz="5000" dirty="0" smtClean="0"/>
          </a:p>
          <a:p>
            <a:r>
              <a:rPr lang="en-US" sz="5000" u="sng" dirty="0" smtClean="0"/>
              <a:t>Section 1 </a:t>
            </a:r>
            <a:r>
              <a:rPr lang="en-US" sz="5000" dirty="0"/>
              <a:t> </a:t>
            </a:r>
            <a:r>
              <a:rPr lang="en-US" sz="5000" dirty="0" smtClean="0"/>
              <a:t>   </a:t>
            </a:r>
            <a:r>
              <a:rPr lang="en-US" sz="5500" dirty="0" smtClean="0"/>
              <a:t>Reading</a:t>
            </a:r>
            <a:r>
              <a:rPr lang="en-US" sz="5000" dirty="0" smtClean="0"/>
              <a:t>: </a:t>
            </a:r>
            <a:r>
              <a:rPr lang="en-US" sz="5000" b="1" dirty="0" smtClean="0"/>
              <a:t>65</a:t>
            </a:r>
            <a:r>
              <a:rPr lang="en-US" sz="5000" dirty="0" smtClean="0"/>
              <a:t> minutes</a:t>
            </a:r>
          </a:p>
          <a:p>
            <a:pPr lvl="2"/>
            <a:r>
              <a:rPr lang="en-US" sz="5000" dirty="0" smtClean="0"/>
              <a:t>Break: 10 minutes</a:t>
            </a:r>
          </a:p>
          <a:p>
            <a:r>
              <a:rPr lang="en-US" sz="5000" u="sng" dirty="0" smtClean="0"/>
              <a:t>Section 2</a:t>
            </a:r>
            <a:r>
              <a:rPr lang="en-US" sz="5000" dirty="0" smtClean="0"/>
              <a:t> </a:t>
            </a:r>
            <a:r>
              <a:rPr lang="en-US" sz="5000" dirty="0"/>
              <a:t> </a:t>
            </a:r>
            <a:r>
              <a:rPr lang="en-US" sz="5000" dirty="0" smtClean="0"/>
              <a:t>   </a:t>
            </a:r>
            <a:r>
              <a:rPr lang="en-US" sz="5500" dirty="0" smtClean="0"/>
              <a:t>Writing and Language: </a:t>
            </a:r>
            <a:r>
              <a:rPr lang="en-US" sz="5000" b="1" dirty="0" smtClean="0"/>
              <a:t>35</a:t>
            </a:r>
            <a:r>
              <a:rPr lang="en-US" sz="5000" dirty="0" smtClean="0"/>
              <a:t> minutes</a:t>
            </a:r>
          </a:p>
          <a:p>
            <a:pPr marL="0" indent="0">
              <a:buNone/>
            </a:pPr>
            <a:endParaRPr lang="en-US" sz="5000" u="sng" dirty="0"/>
          </a:p>
          <a:p>
            <a:r>
              <a:rPr lang="en-US" sz="5000" u="sng" dirty="0" smtClean="0"/>
              <a:t>Section 3 </a:t>
            </a:r>
            <a:r>
              <a:rPr lang="en-US" sz="5000" dirty="0"/>
              <a:t> </a:t>
            </a:r>
            <a:r>
              <a:rPr lang="en-US" sz="5000" dirty="0" smtClean="0"/>
              <a:t>  </a:t>
            </a:r>
            <a:r>
              <a:rPr lang="en-US" sz="5500" dirty="0" smtClean="0"/>
              <a:t>Math Test: </a:t>
            </a:r>
            <a:r>
              <a:rPr lang="en-US" sz="5500" b="1" dirty="0" smtClean="0"/>
              <a:t>No</a:t>
            </a:r>
            <a:r>
              <a:rPr lang="en-US" sz="5500" dirty="0" smtClean="0"/>
              <a:t> Calculator: </a:t>
            </a:r>
            <a:r>
              <a:rPr lang="en-US" sz="5000" b="1" dirty="0" smtClean="0"/>
              <a:t>25</a:t>
            </a:r>
            <a:r>
              <a:rPr lang="en-US" sz="5000" dirty="0" smtClean="0"/>
              <a:t> minutes</a:t>
            </a:r>
          </a:p>
          <a:p>
            <a:pPr lvl="2"/>
            <a:r>
              <a:rPr lang="en-US" sz="5000" dirty="0" smtClean="0"/>
              <a:t>Break: 5 minutes</a:t>
            </a:r>
          </a:p>
          <a:p>
            <a:pPr marL="914400" lvl="2" indent="0">
              <a:buNone/>
            </a:pPr>
            <a:r>
              <a:rPr lang="en-US" sz="5000" dirty="0" smtClean="0"/>
              <a:t>	</a:t>
            </a:r>
          </a:p>
          <a:p>
            <a:r>
              <a:rPr lang="en-US" sz="5000" u="sng" dirty="0" smtClean="0"/>
              <a:t>Section 4</a:t>
            </a:r>
            <a:r>
              <a:rPr lang="en-US" sz="5000" dirty="0" smtClean="0"/>
              <a:t> </a:t>
            </a:r>
            <a:r>
              <a:rPr lang="en-US" sz="5000" dirty="0"/>
              <a:t> </a:t>
            </a:r>
            <a:r>
              <a:rPr lang="en-US" sz="5000" dirty="0" smtClean="0"/>
              <a:t>  </a:t>
            </a:r>
            <a:r>
              <a:rPr lang="en-US" sz="5500" dirty="0" smtClean="0"/>
              <a:t>Math Test:</a:t>
            </a:r>
            <a:r>
              <a:rPr lang="en-US" sz="5500" dirty="0" smtClean="0">
                <a:solidFill>
                  <a:srgbClr val="FF0000"/>
                </a:solidFill>
              </a:rPr>
              <a:t> </a:t>
            </a:r>
            <a:r>
              <a:rPr lang="en-US" sz="5500" dirty="0" smtClean="0"/>
              <a:t>Calculator: </a:t>
            </a:r>
            <a:r>
              <a:rPr lang="en-US" sz="5000" b="1" dirty="0" smtClean="0"/>
              <a:t>55</a:t>
            </a:r>
            <a:r>
              <a:rPr lang="en-US" sz="5000" dirty="0" smtClean="0"/>
              <a:t> minutes</a:t>
            </a:r>
          </a:p>
          <a:p>
            <a:pPr lvl="2"/>
            <a:r>
              <a:rPr lang="en-US" sz="5000" dirty="0" smtClean="0"/>
              <a:t>Break: 2 minutes to stretch</a:t>
            </a:r>
          </a:p>
          <a:p>
            <a:endParaRPr lang="en-US" sz="5000" dirty="0"/>
          </a:p>
          <a:p>
            <a:r>
              <a:rPr lang="en-US" sz="5000" u="sng" dirty="0" smtClean="0"/>
              <a:t>Section 5 </a:t>
            </a:r>
            <a:r>
              <a:rPr lang="en-US" sz="5000" dirty="0"/>
              <a:t> </a:t>
            </a:r>
            <a:r>
              <a:rPr lang="en-US" sz="5000" dirty="0" smtClean="0"/>
              <a:t>  </a:t>
            </a:r>
            <a:r>
              <a:rPr lang="en-US" sz="5500" dirty="0" smtClean="0"/>
              <a:t>Essay:</a:t>
            </a:r>
            <a:r>
              <a:rPr lang="en-US" sz="5000" dirty="0" smtClean="0"/>
              <a:t> </a:t>
            </a:r>
            <a:r>
              <a:rPr lang="en-US" sz="5000" b="1" dirty="0" smtClean="0"/>
              <a:t>50</a:t>
            </a:r>
            <a:r>
              <a:rPr lang="en-US" sz="5000" dirty="0" smtClean="0"/>
              <a:t> minutes</a:t>
            </a:r>
          </a:p>
          <a:p>
            <a:pPr marL="114300" indent="0">
              <a:buNone/>
            </a:pPr>
            <a:endParaRPr lang="en-US" sz="5000" b="1" dirty="0" smtClean="0"/>
          </a:p>
          <a:p>
            <a:r>
              <a:rPr lang="en-US" sz="5000" dirty="0" smtClean="0"/>
              <a:t>Collect materials and dismiss: </a:t>
            </a:r>
            <a:r>
              <a:rPr lang="en-US" sz="5000" b="1" dirty="0" smtClean="0"/>
              <a:t>5 </a:t>
            </a:r>
            <a:r>
              <a:rPr lang="en-US" sz="5000" dirty="0" smtClean="0"/>
              <a:t>minutes</a:t>
            </a:r>
          </a:p>
          <a:p>
            <a:pPr marL="0" indent="0">
              <a:buNone/>
            </a:pPr>
            <a:endParaRPr lang="en-US" sz="5000" dirty="0" smtClean="0"/>
          </a:p>
          <a:p>
            <a:pPr marL="114300" indent="0">
              <a:buNone/>
            </a:pPr>
            <a:r>
              <a:rPr lang="en-US" dirty="0" smtClean="0"/>
              <a:t>____________________________________________________________________</a:t>
            </a:r>
          </a:p>
          <a:p>
            <a:r>
              <a:rPr lang="en-US" sz="4900" b="1" dirty="0" smtClean="0"/>
              <a:t>Total Testing Time: 230 minutes (3 hrs. 50 min)</a:t>
            </a:r>
          </a:p>
          <a:p>
            <a:r>
              <a:rPr lang="en-US" sz="4900" b="1" dirty="0" smtClean="0"/>
              <a:t>Total Administration Time: 270 minutes</a:t>
            </a:r>
          </a:p>
          <a:p>
            <a:r>
              <a:rPr lang="en-US" sz="4900" b="1" dirty="0" smtClean="0"/>
              <a:t>Total Breaks: 17 minutes</a:t>
            </a:r>
          </a:p>
          <a:p>
            <a:endParaRPr lang="en-US" dirty="0"/>
          </a:p>
        </p:txBody>
      </p:sp>
    </p:spTree>
    <p:extLst>
      <p:ext uri="{BB962C8B-B14F-4D97-AF65-F5344CB8AC3E}">
        <p14:creationId xmlns:p14="http://schemas.microsoft.com/office/powerpoint/2010/main" val="446844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a:bodyPr>
          <a:lstStyle/>
          <a:p>
            <a:r>
              <a:rPr lang="en-US" sz="3200" b="1" dirty="0" smtClean="0">
                <a:solidFill>
                  <a:schemeClr val="accent1">
                    <a:lumMod val="60000"/>
                    <a:lumOff val="40000"/>
                  </a:schemeClr>
                </a:solidFill>
              </a:rPr>
              <a:t>Preparing the Room for Testing</a:t>
            </a:r>
            <a:endParaRPr lang="en-US" sz="3200" b="1" dirty="0">
              <a:solidFill>
                <a:schemeClr val="accent1">
                  <a:lumMod val="60000"/>
                  <a:lumOff val="40000"/>
                </a:schemeClr>
              </a:solidFill>
            </a:endParaRPr>
          </a:p>
        </p:txBody>
      </p:sp>
      <p:sp>
        <p:nvSpPr>
          <p:cNvPr id="3" name="Content Placeholder 2"/>
          <p:cNvSpPr>
            <a:spLocks noGrp="1"/>
          </p:cNvSpPr>
          <p:nvPr>
            <p:ph idx="1"/>
          </p:nvPr>
        </p:nvSpPr>
        <p:spPr>
          <a:xfrm>
            <a:off x="457200" y="1143000"/>
            <a:ext cx="8229600" cy="5334000"/>
          </a:xfrm>
        </p:spPr>
        <p:txBody>
          <a:bodyPr>
            <a:normAutofit/>
          </a:bodyPr>
          <a:lstStyle/>
          <a:p>
            <a:r>
              <a:rPr lang="en-US" sz="2500" dirty="0" smtClean="0"/>
              <a:t>Make sure the room is properly lit and well ventilated.</a:t>
            </a:r>
          </a:p>
          <a:p>
            <a:r>
              <a:rPr lang="en-US" sz="2500" dirty="0" smtClean="0"/>
              <a:t>Instructional materials such as maps and charts are to be covered or removed from display.</a:t>
            </a:r>
          </a:p>
          <a:p>
            <a:r>
              <a:rPr lang="en-US" sz="2500" dirty="0" smtClean="0"/>
              <a:t>Be sure that the room has a visible clock.  (A working clock is required in all testing rooms.)</a:t>
            </a:r>
          </a:p>
          <a:p>
            <a:r>
              <a:rPr lang="en-US" sz="2500" dirty="0" smtClean="0"/>
              <a:t>Seat test-takers randomly or by a prior seat arrangement.  </a:t>
            </a:r>
            <a:r>
              <a:rPr lang="en-US" sz="2500" b="1" dirty="0" smtClean="0"/>
              <a:t>Never permit students to select their own seats.</a:t>
            </a:r>
          </a:p>
          <a:p>
            <a:r>
              <a:rPr lang="en-US" sz="2500" dirty="0" smtClean="0"/>
              <a:t>Make sure that seating will separate students by a minimum of four feet on both sides, as well as front and back.</a:t>
            </a:r>
          </a:p>
          <a:p>
            <a:r>
              <a:rPr lang="en-US" sz="2500" dirty="0" smtClean="0"/>
              <a:t>Make sure that all testing surfaces are at least 12” by 15”.</a:t>
            </a:r>
          </a:p>
          <a:p>
            <a:pPr>
              <a:buNone/>
            </a:pP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b="1" dirty="0" smtClean="0">
                <a:solidFill>
                  <a:schemeClr val="accent1">
                    <a:lumMod val="60000"/>
                    <a:lumOff val="40000"/>
                  </a:schemeClr>
                </a:solidFill>
              </a:rPr>
              <a:t>Admitting Students to the Testing Room</a:t>
            </a:r>
            <a:endParaRPr lang="en-US" sz="3200" b="1" dirty="0">
              <a:solidFill>
                <a:schemeClr val="accent1">
                  <a:lumMod val="60000"/>
                  <a:lumOff val="40000"/>
                </a:schemeClr>
              </a:solidFill>
            </a:endParaRPr>
          </a:p>
        </p:txBody>
      </p:sp>
      <p:sp>
        <p:nvSpPr>
          <p:cNvPr id="3" name="Content Placeholder 2"/>
          <p:cNvSpPr>
            <a:spLocks noGrp="1"/>
          </p:cNvSpPr>
          <p:nvPr>
            <p:ph idx="1"/>
          </p:nvPr>
        </p:nvSpPr>
        <p:spPr>
          <a:xfrm>
            <a:off x="228600" y="1295400"/>
            <a:ext cx="8305800" cy="4953000"/>
          </a:xfrm>
        </p:spPr>
        <p:txBody>
          <a:bodyPr>
            <a:normAutofit/>
          </a:bodyPr>
          <a:lstStyle/>
          <a:p>
            <a:r>
              <a:rPr lang="en-US" sz="2200" dirty="0" smtClean="0"/>
              <a:t>At the door of your testing room, check that each student who enters is assigned to your room.</a:t>
            </a:r>
          </a:p>
          <a:p>
            <a:r>
              <a:rPr lang="en-US" sz="2200" dirty="0" smtClean="0"/>
              <a:t>Do not admit visitors to the testing room; only testing staff, registered test-takers, sign language interpreters, and authorized observers are permitted in the testing room.  (CollegeBoard or ETS visitors will have identification and a letter of authorization.)</a:t>
            </a:r>
          </a:p>
          <a:p>
            <a:r>
              <a:rPr lang="en-US" sz="2200" dirty="0" smtClean="0"/>
              <a:t>Do not permit anyone to photograph or videotape in the testing room.</a:t>
            </a:r>
          </a:p>
          <a:p>
            <a:r>
              <a:rPr lang="en-US" sz="2200" dirty="0" smtClean="0"/>
              <a:t>You may admit latecomers before you begin reading the test directions, but you must allow them time to read the directions on the back cover of the test book.</a:t>
            </a:r>
          </a:p>
          <a:p>
            <a:r>
              <a:rPr lang="en-US" sz="2200" b="1" dirty="0" smtClean="0"/>
              <a:t>Do not admit students to the testing room once the timed portion of the test has begun.</a:t>
            </a:r>
            <a:endParaRPr lang="en-US" sz="2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sz="3200" b="1" dirty="0" smtClean="0">
                <a:solidFill>
                  <a:schemeClr val="accent1">
                    <a:lumMod val="60000"/>
                    <a:lumOff val="40000"/>
                  </a:schemeClr>
                </a:solidFill>
              </a:rPr>
              <a:t>Distribution of Test Materials</a:t>
            </a:r>
            <a:endParaRPr lang="en-US" sz="3200" b="1" dirty="0"/>
          </a:p>
        </p:txBody>
      </p:sp>
      <p:sp>
        <p:nvSpPr>
          <p:cNvPr id="3" name="Content Placeholder 2"/>
          <p:cNvSpPr>
            <a:spLocks noGrp="1"/>
          </p:cNvSpPr>
          <p:nvPr>
            <p:ph idx="1"/>
          </p:nvPr>
        </p:nvSpPr>
        <p:spPr>
          <a:xfrm>
            <a:off x="304800" y="990600"/>
            <a:ext cx="8534400" cy="5257800"/>
          </a:xfrm>
        </p:spPr>
        <p:txBody>
          <a:bodyPr>
            <a:normAutofit fontScale="70000" lnSpcReduction="20000"/>
          </a:bodyPr>
          <a:lstStyle/>
          <a:p>
            <a:r>
              <a:rPr lang="en-US" dirty="0" smtClean="0"/>
              <a:t>Do not distribute test books before students are seated, and do not place books on empty desks.</a:t>
            </a:r>
          </a:p>
          <a:p>
            <a:r>
              <a:rPr lang="en-US" dirty="0" smtClean="0"/>
              <a:t>Place materials where students do not have access to them as they enter the room.</a:t>
            </a:r>
          </a:p>
          <a:p>
            <a:r>
              <a:rPr lang="en-US" dirty="0" smtClean="0"/>
              <a:t>Before distributing them, count the number of books that you have in the testing room.</a:t>
            </a:r>
          </a:p>
          <a:p>
            <a:r>
              <a:rPr lang="en-US" dirty="0" smtClean="0"/>
              <a:t>Follow the instructions in the script for when to distribute the test materials.</a:t>
            </a:r>
          </a:p>
          <a:p>
            <a:r>
              <a:rPr lang="en-US" dirty="0" smtClean="0"/>
              <a:t>Distribute (and later, collect) test books individually in serial number order.</a:t>
            </a:r>
          </a:p>
          <a:p>
            <a:r>
              <a:rPr lang="en-US" dirty="0" smtClean="0"/>
              <a:t>Note the serial numbers on the seating chart on the back of the Testing Room Materials Report.</a:t>
            </a:r>
          </a:p>
          <a:p>
            <a:r>
              <a:rPr lang="en-US" dirty="0" smtClean="0"/>
              <a:t>Do not ask students to pass materials.</a:t>
            </a:r>
          </a:p>
          <a:p>
            <a:pPr marL="0" indent="0">
              <a:buNone/>
            </a:pPr>
            <a:endParaRPr lang="en-US" sz="1100" dirty="0" smtClean="0"/>
          </a:p>
          <a:p>
            <a:r>
              <a:rPr lang="en-US" dirty="0" smtClean="0"/>
              <a:t>After you have distributed the test materials, count all the books in your room to ensure that the number distributed plus the number remaining equals the total number you initially received.</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b="1" dirty="0" smtClean="0">
                <a:solidFill>
                  <a:schemeClr val="accent1">
                    <a:lumMod val="60000"/>
                    <a:lumOff val="40000"/>
                  </a:schemeClr>
                </a:solidFill>
              </a:rPr>
              <a:t>Administering the test</a:t>
            </a:r>
            <a:endParaRPr lang="en-US" sz="3200" b="1" dirty="0">
              <a:solidFill>
                <a:schemeClr val="accent2">
                  <a:lumMod val="60000"/>
                  <a:lumOff val="40000"/>
                </a:schemeClr>
              </a:solidFill>
            </a:endParaRPr>
          </a:p>
        </p:txBody>
      </p:sp>
      <p:sp>
        <p:nvSpPr>
          <p:cNvPr id="3" name="Content Placeholder 2"/>
          <p:cNvSpPr>
            <a:spLocks noGrp="1"/>
          </p:cNvSpPr>
          <p:nvPr>
            <p:ph idx="1"/>
          </p:nvPr>
        </p:nvSpPr>
        <p:spPr>
          <a:xfrm>
            <a:off x="228600" y="1219200"/>
            <a:ext cx="8229600" cy="4525963"/>
          </a:xfrm>
        </p:spPr>
        <p:txBody>
          <a:bodyPr/>
          <a:lstStyle/>
          <a:p>
            <a:pPr marL="0" indent="0">
              <a:buNone/>
            </a:pPr>
            <a:r>
              <a:rPr lang="en-US" sz="2500" dirty="0" smtClean="0"/>
              <a:t>Using the Test Day Manual:</a:t>
            </a:r>
          </a:p>
          <a:p>
            <a:r>
              <a:rPr lang="en-US" sz="2500" dirty="0" smtClean="0"/>
              <a:t>Follow </a:t>
            </a:r>
            <a:r>
              <a:rPr lang="en-US" sz="2500" dirty="0" smtClean="0"/>
              <a:t>the script exactly.</a:t>
            </a:r>
          </a:p>
          <a:p>
            <a:r>
              <a:rPr lang="en-US" sz="2500" dirty="0" smtClean="0"/>
              <a:t>Adhere strictly to the timing requirements given in the script.</a:t>
            </a:r>
          </a:p>
          <a:p>
            <a:r>
              <a:rPr lang="en-US" sz="2500" dirty="0" smtClean="0"/>
              <a:t>Give students ample opportunity to ask questions about procedure.</a:t>
            </a:r>
          </a:p>
          <a:p>
            <a:r>
              <a:rPr lang="en-US" sz="2500" dirty="0" smtClean="0"/>
              <a:t>Notify students of score cancellation policies, as provided in the script.</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2302</TotalTime>
  <Words>1439</Words>
  <Application>Microsoft Office PowerPoint</Application>
  <PresentationFormat>On-screen Show (4:3)</PresentationFormat>
  <Paragraphs>133</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Wingdings</vt:lpstr>
      <vt:lpstr>Wingdings 2</vt:lpstr>
      <vt:lpstr>Office Theme</vt:lpstr>
      <vt:lpstr>SAT School Day PROCTOR TRAINING</vt:lpstr>
      <vt:lpstr>Logistics and Purpose</vt:lpstr>
      <vt:lpstr>What’s Changed?</vt:lpstr>
      <vt:lpstr>SAT School Day Manuals</vt:lpstr>
      <vt:lpstr>What’s on Test &amp; Time Breakdown:</vt:lpstr>
      <vt:lpstr>Preparing the Room for Testing</vt:lpstr>
      <vt:lpstr>Admitting Students to the Testing Room</vt:lpstr>
      <vt:lpstr>Distribution of Test Materials</vt:lpstr>
      <vt:lpstr>Administering the test</vt:lpstr>
      <vt:lpstr>Timing</vt:lpstr>
      <vt:lpstr>Breaks</vt:lpstr>
      <vt:lpstr>Monitoring Test </vt:lpstr>
      <vt:lpstr>Monitoring Equipment Use</vt:lpstr>
      <vt:lpstr>Maintaining Security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 School Day</dc:title>
  <dc:creator>Image</dc:creator>
  <cp:lastModifiedBy>Hearne, Stephanie</cp:lastModifiedBy>
  <cp:revision>61</cp:revision>
  <dcterms:created xsi:type="dcterms:W3CDTF">2013-10-06T22:32:19Z</dcterms:created>
  <dcterms:modified xsi:type="dcterms:W3CDTF">2017-09-08T16:50:17Z</dcterms:modified>
</cp:coreProperties>
</file>